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1" roundtripDataSignature="AMtx7mjcNYFi26FWMUTsVB3sfiakDV7O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telegram bot is the interface for users to encrypt and decrypt images</a:t>
            </a:r>
            <a:endParaRPr/>
          </a:p>
        </p:txBody>
      </p:sp>
      <p:sp>
        <p:nvSpPr>
          <p:cNvPr id="149" name="Google Shape;14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bb5ae85d2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0bb5ae85d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bb5ae85d2_4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bb5ae85d2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second－then the inverse of the matrix is used for decryption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forth－we will demonstrate how we carry out the whole process later in demo time</a:t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is the concept of the encryption and decryption process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2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2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內容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圖片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numpy.org/" TargetMode="External"/><Relationship Id="rId4" Type="http://schemas.openxmlformats.org/officeDocument/2006/relationships/hyperlink" Target="https://scipy.org/" TargetMode="External"/><Relationship Id="rId5" Type="http://schemas.openxmlformats.org/officeDocument/2006/relationships/hyperlink" Target="https://python-telegram-bot.readthedocs.io/en/stable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SiriusKoan/NYCU-LA-final-project" TargetMode="External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/>
              <a:t>Linear Algebra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Group 14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If I had a new fridge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Resources</a:t>
            </a:r>
            <a:endParaRPr/>
          </a:p>
        </p:txBody>
      </p:sp>
      <p:sp>
        <p:nvSpPr>
          <p:cNvPr id="152" name="Google Shape;152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en-US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Numpy</a:t>
            </a:r>
            <a:endParaRPr>
              <a:solidFill>
                <a:srgbClr val="FFFFFF"/>
              </a:solidFill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u="sng">
                <a:hlinkClick r:id="rId4"/>
              </a:rPr>
              <a:t>Scipy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u="sng">
                <a:hlinkClick r:id="rId5"/>
              </a:rPr>
              <a:t>Telegram bot Python API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/>
              <a:t>Evaluation and Discussion</a:t>
            </a:r>
            <a:endParaRPr/>
          </a:p>
        </p:txBody>
      </p:sp>
      <p:sp>
        <p:nvSpPr>
          <p:cNvPr id="158" name="Google Shape;158;p1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Discussion</a:t>
            </a:r>
            <a:endParaRPr/>
          </a:p>
        </p:txBody>
      </p:sp>
      <p:sp>
        <p:nvSpPr>
          <p:cNvPr id="164" name="Google Shape;164;p12"/>
          <p:cNvSpPr txBox="1"/>
          <p:nvPr>
            <p:ph idx="1" type="body"/>
          </p:nvPr>
        </p:nvSpPr>
        <p:spPr>
          <a:xfrm>
            <a:off x="838200" y="165629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b="1" i="1" lang="en-US" sz="3200"/>
              <a:t>What can be</a:t>
            </a:r>
            <a:r>
              <a:rPr b="1" i="1" lang="en-US" sz="3200">
                <a:solidFill>
                  <a:srgbClr val="FFC000"/>
                </a:solidFill>
              </a:rPr>
              <a:t> improved</a:t>
            </a:r>
            <a:r>
              <a:rPr b="1" i="1" lang="en-US" sz="3200"/>
              <a:t>:</a:t>
            </a:r>
            <a:endParaRPr b="1" i="1" sz="3200"/>
          </a:p>
          <a:p>
            <a:pPr indent="-457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/>
              <a:t>Every user </a:t>
            </a:r>
            <a:r>
              <a:rPr b="1" i="1" lang="en-US">
                <a:solidFill>
                  <a:srgbClr val="F74A4A"/>
                </a:solidFill>
              </a:rPr>
              <a:t>depends on this bot</a:t>
            </a:r>
            <a:endParaRPr/>
          </a:p>
          <a:p>
            <a:pPr indent="-228600" lvl="1" marL="9144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/>
              <a:t>Single point of failure</a:t>
            </a:r>
            <a:endParaRPr/>
          </a:p>
          <a:p>
            <a:pPr indent="-228600" lvl="1" marL="9144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</a:pPr>
            <a:r>
              <a:rPr lang="en-US"/>
              <a:t>Everyone should </a:t>
            </a:r>
            <a:r>
              <a:rPr lang="en-US">
                <a:solidFill>
                  <a:srgbClr val="FFFFFF"/>
                </a:solidFill>
              </a:rPr>
              <a:t>install Telegram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/>
              <a:t>There are some </a:t>
            </a:r>
            <a:r>
              <a:rPr b="1" i="1" lang="en-US">
                <a:solidFill>
                  <a:srgbClr val="F74A4A"/>
                </a:solidFill>
              </a:rPr>
              <a:t>differences</a:t>
            </a:r>
            <a:r>
              <a:rPr lang="en-US"/>
              <a:t> between the original image and the decrypted image.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Evaluation</a:t>
            </a:r>
            <a:endParaRPr/>
          </a:p>
        </p:txBody>
      </p:sp>
      <p:pic>
        <p:nvPicPr>
          <p:cNvPr descr="一張含有 貓, 草, 室外, 坐 的圖片&#10;&#10;自動產生的描述" id="170" name="Google Shape;17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473" y="2678063"/>
            <a:ext cx="2743200" cy="1671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28964" y="2722747"/>
            <a:ext cx="2743200" cy="1671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70784" y="2718729"/>
            <a:ext cx="2743200" cy="167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1"/>
          <p:cNvSpPr txBox="1"/>
          <p:nvPr>
            <p:ph idx="1" type="body"/>
          </p:nvPr>
        </p:nvSpPr>
        <p:spPr>
          <a:xfrm>
            <a:off x="1007533" y="4553774"/>
            <a:ext cx="2745083" cy="644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Original</a:t>
            </a:r>
            <a:endParaRPr/>
          </a:p>
        </p:txBody>
      </p:sp>
      <p:sp>
        <p:nvSpPr>
          <p:cNvPr id="174" name="Google Shape;174;p11"/>
          <p:cNvSpPr txBox="1"/>
          <p:nvPr/>
        </p:nvSpPr>
        <p:spPr>
          <a:xfrm>
            <a:off x="4734748" y="4518025"/>
            <a:ext cx="2726269" cy="644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Encrypted</a:t>
            </a:r>
            <a:endParaRPr/>
          </a:p>
        </p:txBody>
      </p:sp>
      <p:sp>
        <p:nvSpPr>
          <p:cNvPr id="175" name="Google Shape;175;p11"/>
          <p:cNvSpPr txBox="1"/>
          <p:nvPr/>
        </p:nvSpPr>
        <p:spPr>
          <a:xfrm>
            <a:off x="8667044" y="4518025"/>
            <a:ext cx="2726269" cy="644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Decrypted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/>
          <p:nvPr/>
        </p:nvSpPr>
        <p:spPr>
          <a:xfrm>
            <a:off x="2128558" y="2200992"/>
            <a:ext cx="7968933" cy="1871380"/>
          </a:xfrm>
          <a:prstGeom prst="wedgeEllipseCallout">
            <a:avLst>
              <a:gd fmla="val -20833" name="adj1"/>
              <a:gd fmla="val 62500" name="adj2"/>
            </a:avLst>
          </a:prstGeom>
          <a:noFill/>
          <a:ln cap="flat" cmpd="sng" w="57150">
            <a:solidFill>
              <a:srgbClr val="FFFF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Demo Time</a:t>
            </a:r>
            <a:endParaRPr/>
          </a:p>
        </p:txBody>
      </p:sp>
      <p:pic>
        <p:nvPicPr>
          <p:cNvPr descr="一張含有 貓, 草, 室外, 坐 的圖片&#10;&#10;自動產生的描述" id="182" name="Google Shape;18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780000">
            <a:off x="1535149" y="4739945"/>
            <a:ext cx="2743200" cy="16712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1414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"/>
          <p:cNvSpPr txBox="1"/>
          <p:nvPr>
            <p:ph type="title"/>
          </p:nvPr>
        </p:nvSpPr>
        <p:spPr>
          <a:xfrm>
            <a:off x="7027585" y="2075311"/>
            <a:ext cx="4871717" cy="282187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None/>
            </a:pPr>
            <a:br>
              <a:rPr lang="en-US" sz="3000"/>
            </a:br>
            <a:r>
              <a:rPr lang="en-US" sz="3000" u="sng">
                <a:solidFill>
                  <a:schemeClr val="hlink"/>
                </a:solidFill>
                <a:hlinkClick r:id="rId3"/>
              </a:rPr>
              <a:t>https://github.com/SiriusKoan/NYCU-LA-final-project</a:t>
            </a:r>
            <a:br>
              <a:rPr lang="en-US" sz="3000"/>
            </a:br>
            <a:br>
              <a:rPr lang="en-US" sz="3000"/>
            </a:br>
            <a:r>
              <a:rPr lang="en-US" sz="3000"/>
              <a:t>Codes are available !!!</a:t>
            </a:r>
            <a:endParaRPr/>
          </a:p>
        </p:txBody>
      </p:sp>
      <p:sp>
        <p:nvSpPr>
          <p:cNvPr id="188" name="Google Shape;188;p14"/>
          <p:cNvSpPr/>
          <p:nvPr/>
        </p:nvSpPr>
        <p:spPr>
          <a:xfrm rot="10800000">
            <a:off x="2" y="0"/>
            <a:ext cx="7188051" cy="6858000"/>
          </a:xfrm>
          <a:custGeom>
            <a:rect b="b" l="l" r="r" t="t"/>
            <a:pathLst>
              <a:path extrusionOk="0" h="6858000" w="7188051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" name="Google Shape;189;p14"/>
          <p:cNvPicPr preferRelativeResize="0"/>
          <p:nvPr/>
        </p:nvPicPr>
        <p:blipFill rotWithShape="1">
          <a:blip r:embed="rId4">
            <a:alphaModFix/>
          </a:blip>
          <a:srcRect b="-1" l="0" r="-1" t="2426"/>
          <a:stretch/>
        </p:blipFill>
        <p:spPr>
          <a:xfrm>
            <a:off x="1" y="10"/>
            <a:ext cx="7028495" cy="6857990"/>
          </a:xfrm>
          <a:custGeom>
            <a:rect b="b" l="l" r="r" t="t"/>
            <a:pathLst>
              <a:path extrusionOk="0" h="6858000" w="7028495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0bb5ae85d2_2_0"/>
          <p:cNvSpPr txBox="1"/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 &amp; 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Members</a:t>
            </a:r>
            <a:endParaRPr/>
          </a:p>
        </p:txBody>
      </p:sp>
      <p:sp>
        <p:nvSpPr>
          <p:cNvPr id="91" name="Google Shape;91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latin typeface="Twentieth Century"/>
                <a:ea typeface="Twentieth Century"/>
                <a:cs typeface="Twentieth Century"/>
                <a:sym typeface="Twentieth Century"/>
              </a:rPr>
              <a:t>林伯蔚 ฅ^•ﻌ•^ฅ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latin typeface="Twentieth Century"/>
                <a:ea typeface="Twentieth Century"/>
                <a:cs typeface="Twentieth Century"/>
                <a:sym typeface="Twentieth Century"/>
              </a:rPr>
              <a:t>管培勛 ฅ^•ﻌ•^ฅ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latin typeface="Twentieth Century"/>
                <a:ea typeface="Twentieth Century"/>
                <a:cs typeface="Twentieth Century"/>
                <a:sym typeface="Twentieth Century"/>
              </a:rPr>
              <a:t>巫廷翰 ฅ^•ﻌ•^ฅ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bb5ae85d2_4_0"/>
          <p:cNvSpPr txBox="1"/>
          <p:nvPr>
            <p:ph type="title"/>
          </p:nvPr>
        </p:nvSpPr>
        <p:spPr>
          <a:xfrm>
            <a:off x="831850" y="1709750"/>
            <a:ext cx="10515600" cy="3473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Picture Encryption with LA techniques</a:t>
            </a:r>
            <a:endParaRPr sz="4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102" name="Google Shape;102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Motivation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Methods and Resources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Evaluation and Discussion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Live DEMO ( Debug ψ(｀∇´)ψ )</a:t>
            </a:r>
            <a:endParaRPr/>
          </a:p>
          <a:p>
            <a:pPr indent="-508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/>
              <a:t>Motivation</a:t>
            </a:r>
            <a:endParaRPr/>
          </a:p>
        </p:txBody>
      </p:sp>
      <p:sp>
        <p:nvSpPr>
          <p:cNvPr id="108" name="Google Shape;108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The Problem We Want to Solve</a:t>
            </a:r>
            <a:endParaRPr/>
          </a:p>
        </p:txBody>
      </p:sp>
      <p:sp>
        <p:nvSpPr>
          <p:cNvPr id="114" name="Google Shape;114;p5"/>
          <p:cNvSpPr txBox="1"/>
          <p:nvPr>
            <p:ph idx="1" type="body"/>
          </p:nvPr>
        </p:nvSpPr>
        <p:spPr>
          <a:xfrm>
            <a:off x="838200" y="157849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When sending photos, we may consider it</a:t>
            </a:r>
            <a:r>
              <a:rPr b="1" i="1" lang="en-US">
                <a:solidFill>
                  <a:srgbClr val="F74A4A"/>
                </a:solidFill>
              </a:rPr>
              <a:t> insecure</a:t>
            </a:r>
            <a:r>
              <a:rPr lang="en-US"/>
              <a:t> since the underlying network may be unsafe.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Therefore, we make a bot to help people </a:t>
            </a:r>
            <a:r>
              <a:rPr b="1" i="1" lang="en-US">
                <a:solidFill>
                  <a:srgbClr val="FFC000"/>
                </a:solidFill>
              </a:rPr>
              <a:t>encrypt confidential photos</a:t>
            </a:r>
            <a:r>
              <a:rPr lang="en-US"/>
              <a:t> with specified password and transfer them to others </a:t>
            </a:r>
            <a:r>
              <a:rPr b="1" i="1" lang="en-US">
                <a:solidFill>
                  <a:srgbClr val="00B0F0"/>
                </a:solidFill>
              </a:rPr>
              <a:t>securely</a:t>
            </a:r>
            <a:r>
              <a:rPr lang="en-US"/>
              <a:t>.</a:t>
            </a:r>
            <a:endParaRPr/>
          </a:p>
        </p:txBody>
      </p:sp>
      <p:pic>
        <p:nvPicPr>
          <p:cNvPr descr="一張含有 文字, 白板 的圖片&#10;&#10;自動產生的描述" id="115" name="Google Shape;11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480000">
            <a:off x="1587030" y="4534231"/>
            <a:ext cx="2743200" cy="172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5"/>
          <p:cNvSpPr txBox="1"/>
          <p:nvPr/>
        </p:nvSpPr>
        <p:spPr>
          <a:xfrm>
            <a:off x="2663653" y="6432463"/>
            <a:ext cx="27431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From: wiki</a:t>
            </a:r>
            <a:endParaRPr/>
          </a:p>
        </p:txBody>
      </p:sp>
      <p:pic>
        <p:nvPicPr>
          <p:cNvPr id="117" name="Google Shape;11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600000">
            <a:off x="7644954" y="4577950"/>
            <a:ext cx="3010929" cy="156197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 txBox="1"/>
          <p:nvPr/>
        </p:nvSpPr>
        <p:spPr>
          <a:xfrm>
            <a:off x="7741095" y="6385919"/>
            <a:ext cx="27431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From: inside.com.tw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/>
              <a:t>Methods and Resources</a:t>
            </a:r>
            <a:endParaRPr/>
          </a:p>
        </p:txBody>
      </p:sp>
      <p:sp>
        <p:nvSpPr>
          <p:cNvPr id="124" name="Google Shape;124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Linear Algebra Methods</a:t>
            </a:r>
            <a:endParaRPr/>
          </a:p>
        </p:txBody>
      </p:sp>
      <p:sp>
        <p:nvSpPr>
          <p:cNvPr id="130" name="Google Shape;130;p7"/>
          <p:cNvSpPr txBox="1"/>
          <p:nvPr>
            <p:ph idx="1" type="body"/>
          </p:nvPr>
        </p:nvSpPr>
        <p:spPr>
          <a:xfrm>
            <a:off x="838200" y="1919699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/>
              <a:t>Images are </a:t>
            </a:r>
            <a:r>
              <a:rPr b="1" i="1" lang="en-US">
                <a:solidFill>
                  <a:srgbClr val="FFC000"/>
                </a:solidFill>
              </a:rPr>
              <a:t>matrices</a:t>
            </a:r>
            <a:r>
              <a:rPr lang="en-US"/>
              <a:t> that stores color values an pixel per entry.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/>
              <a:t>We multiply an image by an</a:t>
            </a:r>
            <a:r>
              <a:rPr b="1" i="1" lang="en-US">
                <a:solidFill>
                  <a:srgbClr val="00B0F0"/>
                </a:solidFill>
              </a:rPr>
              <a:t> invertible</a:t>
            </a:r>
            <a:r>
              <a:rPr lang="en-US"/>
              <a:t> matrix to encrypt it.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</a:pPr>
            <a:r>
              <a:rPr lang="en-US"/>
              <a:t>                is an </a:t>
            </a:r>
            <a:r>
              <a:rPr b="1" i="1" lang="en-US">
                <a:solidFill>
                  <a:srgbClr val="00B0F0"/>
                </a:solidFill>
              </a:rPr>
              <a:t>invertible</a:t>
            </a:r>
            <a:r>
              <a:rPr lang="en-US"/>
              <a:t> matrix if </a:t>
            </a:r>
            <a:r>
              <a:rPr i="1" lang="en-US"/>
              <a:t>A</a:t>
            </a:r>
            <a:r>
              <a:rPr lang="en-US"/>
              <a:t> has </a:t>
            </a:r>
            <a:r>
              <a:rPr b="1" i="1" lang="en-US">
                <a:solidFill>
                  <a:srgbClr val="FFC000"/>
                </a:solidFill>
              </a:rPr>
              <a:t>linearly independent columns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en-US">
                <a:solidFill>
                  <a:srgbClr val="FFFFFF"/>
                </a:solidFill>
              </a:rPr>
              <a:t>User-specified password is expanded by a </a:t>
            </a:r>
            <a:r>
              <a:rPr b="1" i="1" lang="en-US">
                <a:solidFill>
                  <a:srgbClr val="FFFFFF"/>
                </a:solidFill>
              </a:rPr>
              <a:t>large matrix</a:t>
            </a:r>
            <a:r>
              <a:rPr lang="en-US">
                <a:solidFill>
                  <a:srgbClr val="FFFFFF"/>
                </a:solidFill>
              </a:rPr>
              <a:t> into a long key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</a:pPr>
            <a:r>
              <a:rPr lang="en-US">
                <a:solidFill>
                  <a:srgbClr val="FFFFFF"/>
                </a:solidFill>
              </a:rPr>
              <a:t>The key is used to generate the </a:t>
            </a:r>
            <a:r>
              <a:rPr b="1" i="1" lang="en-US">
                <a:solidFill>
                  <a:srgbClr val="00B0F0"/>
                </a:solidFill>
              </a:rPr>
              <a:t>invertible</a:t>
            </a:r>
            <a:r>
              <a:rPr lang="en-US">
                <a:solidFill>
                  <a:srgbClr val="FFFFFF"/>
                </a:solidFill>
              </a:rPr>
              <a:t> matrix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一張含有 文字, 選手, 黑暗, 美工圖案 的圖片&#10;&#10;自動產生的描述" id="131" name="Google Shape;13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294" y="3433413"/>
            <a:ext cx="1343025" cy="59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[Image] X [Encryption matrix]</a:t>
            </a:r>
            <a:endParaRPr/>
          </a:p>
        </p:txBody>
      </p:sp>
      <p:pic>
        <p:nvPicPr>
          <p:cNvPr id="137" name="Google Shape;137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8304" y="1803628"/>
            <a:ext cx="1626121" cy="1623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8"/>
          <p:cNvPicPr preferRelativeResize="0"/>
          <p:nvPr/>
        </p:nvPicPr>
        <p:blipFill rotWithShape="1">
          <a:blip r:embed="rId4">
            <a:alphaModFix/>
          </a:blip>
          <a:srcRect b="21898" l="33877" r="33469" t="20906"/>
          <a:stretch/>
        </p:blipFill>
        <p:spPr>
          <a:xfrm>
            <a:off x="8422340" y="1801828"/>
            <a:ext cx="1545685" cy="1622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81381" y="4185999"/>
            <a:ext cx="1626121" cy="16343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文字, 美工圖案 的圖片&#10;&#10;自動產生的描述" id="140" name="Google Shape;140;p8"/>
          <p:cNvPicPr preferRelativeResize="0"/>
          <p:nvPr/>
        </p:nvPicPr>
        <p:blipFill rotWithShape="1">
          <a:blip r:embed="rId6">
            <a:alphaModFix/>
          </a:blip>
          <a:srcRect b="21898" l="33877" r="33469" t="20906"/>
          <a:stretch/>
        </p:blipFill>
        <p:spPr>
          <a:xfrm>
            <a:off x="2371163" y="4132652"/>
            <a:ext cx="1545685" cy="1622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01660" y="1806046"/>
            <a:ext cx="2280958" cy="1619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004547" y="4185429"/>
            <a:ext cx="2294965" cy="163599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8"/>
          <p:cNvSpPr txBox="1"/>
          <p:nvPr/>
        </p:nvSpPr>
        <p:spPr>
          <a:xfrm>
            <a:off x="4108077" y="2238345"/>
            <a:ext cx="748552" cy="7694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/>
          </a:p>
        </p:txBody>
      </p:sp>
      <p:sp>
        <p:nvSpPr>
          <p:cNvPr id="144" name="Google Shape;144;p8"/>
          <p:cNvSpPr txBox="1"/>
          <p:nvPr/>
        </p:nvSpPr>
        <p:spPr>
          <a:xfrm>
            <a:off x="4108077" y="4625197"/>
            <a:ext cx="748552" cy="7694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/>
          </a:p>
        </p:txBody>
      </p:sp>
      <p:sp>
        <p:nvSpPr>
          <p:cNvPr id="145" name="Google Shape;145;p8"/>
          <p:cNvSpPr txBox="1"/>
          <p:nvPr/>
        </p:nvSpPr>
        <p:spPr>
          <a:xfrm>
            <a:off x="7492253" y="4468315"/>
            <a:ext cx="748552" cy="7694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=</a:t>
            </a:r>
            <a:endParaRPr/>
          </a:p>
        </p:txBody>
      </p:sp>
      <p:sp>
        <p:nvSpPr>
          <p:cNvPr id="146" name="Google Shape;146;p8"/>
          <p:cNvSpPr txBox="1"/>
          <p:nvPr/>
        </p:nvSpPr>
        <p:spPr>
          <a:xfrm>
            <a:off x="7492252" y="2193520"/>
            <a:ext cx="748552" cy="7694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=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佈景主題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2021-12-28T11:43:44Z</dcterms:created>
  <dc:creator>管培勛</dc:creator>
</cp:coreProperties>
</file>